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6" d="100"/>
          <a:sy n="96" d="100"/>
        </p:scale>
        <p:origin x="1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 2o" userId="1a7547e000755882" providerId="LiveId" clId="{54763AB2-6928-4BFE-ABBB-29001042C218}"/>
    <pc:docChg chg="modSld">
      <pc:chgData name="o 2o" userId="1a7547e000755882" providerId="LiveId" clId="{54763AB2-6928-4BFE-ABBB-29001042C218}" dt="2024-01-13T18:28:15.733" v="43" actId="313"/>
      <pc:docMkLst>
        <pc:docMk/>
      </pc:docMkLst>
      <pc:sldChg chg="modSp">
        <pc:chgData name="o 2o" userId="1a7547e000755882" providerId="LiveId" clId="{54763AB2-6928-4BFE-ABBB-29001042C218}" dt="2024-01-13T18:28:15.733" v="43" actId="313"/>
        <pc:sldMkLst>
          <pc:docMk/>
          <pc:sldMk cId="2851884332" sldId="262"/>
        </pc:sldMkLst>
        <pc:spChg chg="mod">
          <ac:chgData name="o 2o" userId="1a7547e000755882" providerId="LiveId" clId="{54763AB2-6928-4BFE-ABBB-29001042C218}" dt="2024-01-13T18:28:15.733" v="43" actId="313"/>
          <ac:spMkLst>
            <pc:docMk/>
            <pc:sldMk cId="2851884332" sldId="262"/>
            <ac:spMk id="7" creationId="{CA5F3C75-0624-FA81-AA2D-A4187AED222E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BF91787-12EE-84BC-A828-78E45CE1E6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35EB641C-1F29-5633-CC70-4059A69A85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F383945-9E6B-6DFC-E4C8-18453DE03A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D6960-8377-4E7D-912E-67709029B82D}" type="datetimeFigureOut">
              <a:rPr lang="ru-RU" smtClean="0"/>
              <a:t>13.01.2024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3DAEF95-A7A0-B30B-D232-79BE148F5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F9500BE-9275-6D99-BEC8-24B91EA101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C726-8015-4A35-BD80-9C4206870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28522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0BFB23C-454E-6B7D-C268-D16C57D3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9796F11-AE45-76E3-7E0F-63B65CB72F7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C9954AD9-0041-058A-B3D5-96BD8A73B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D6960-8377-4E7D-912E-67709029B82D}" type="datetimeFigureOut">
              <a:rPr lang="ru-RU" smtClean="0"/>
              <a:t>13.01.2024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2F39BF50-9D01-18AD-8E3F-309D2A3A4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090CC3D-53D6-8702-13A8-F5D09DC4CB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C726-8015-4A35-BD80-9C4206870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1571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2A35250E-BC3B-36BA-9C91-82DC4E9DD6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1841E9EC-7FC5-FCAB-4EC6-1F9744DD61F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1BC2180-6FCD-8884-FFFC-383C00D00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D6960-8377-4E7D-912E-67709029B82D}" type="datetimeFigureOut">
              <a:rPr lang="ru-RU" smtClean="0"/>
              <a:t>13.01.2024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034D676F-C065-FE9B-3EDB-A5AF166F6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F10273A1-C6D0-7274-1ECB-014FA72DF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C726-8015-4A35-BD80-9C4206870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33360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29CE94-E538-5FCD-A50A-3E92CD31CE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4A6F63A-70E9-0ED2-BB58-788A777744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E034D0E-EB6D-C2A4-E99F-792D0CF1D9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D6960-8377-4E7D-912E-67709029B82D}" type="datetimeFigureOut">
              <a:rPr lang="ru-RU" smtClean="0"/>
              <a:t>13.01.2024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92A7798-8B33-3AA6-2774-7E309F356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B29B83-36B6-67DC-616D-AF7D4B0962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C726-8015-4A35-BD80-9C4206870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926397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FB093DD-3417-FE9A-FD33-DEB57AFCB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465EBD5-ADD6-E542-7E77-412BB00DF3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2210750-879C-6A5C-1361-AE8ED4C607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D6960-8377-4E7D-912E-67709029B82D}" type="datetimeFigureOut">
              <a:rPr lang="ru-RU" smtClean="0"/>
              <a:t>13.01.2024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A78A47F-C814-5ED8-37AA-C4DEE0072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224C0E4-8189-9C85-2CAA-F7F129A2BB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C726-8015-4A35-BD80-9C4206870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60802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6017A4F-3743-DB1C-6EB2-1E81B79B5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BEBCA5B9-9958-4370-73FE-B15D72272F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9D17FC4A-553B-7555-2CBC-998335C877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DB592B02-E12F-CB47-2350-90F2A28B44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D6960-8377-4E7D-912E-67709029B82D}" type="datetimeFigureOut">
              <a:rPr lang="ru-RU" smtClean="0"/>
              <a:t>13.01.2024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A436B28-07B2-F6A1-3395-642E05DB04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EADB8628-A142-1E72-51D6-EDACDE602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C726-8015-4A35-BD80-9C4206870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259633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49EE34-86AD-C333-F962-B4CAB68D42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B6DAE0EA-50E2-C9A9-FFEC-15DFE7F0D1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090007BB-D0CB-D10D-C34D-6A0EBF8BD7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5754EA86-8933-4CB0-E7ED-354F19056F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40540976-706B-C6F3-2F6C-932CD7E201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BD139652-30B3-CFA8-EA08-8E9178476B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D6960-8377-4E7D-912E-67709029B82D}" type="datetimeFigureOut">
              <a:rPr lang="ru-RU" smtClean="0"/>
              <a:t>13.01.2024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70C87A4-6FC3-CF98-C8CF-D20FCFA591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8417DCC3-5C86-BED2-0F2B-66D94336C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C726-8015-4A35-BD80-9C4206870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67739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4B78B20-5728-E426-15C6-7614B0CC2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997A0D51-80B0-FD35-F1CE-C59DDF8078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D6960-8377-4E7D-912E-67709029B82D}" type="datetimeFigureOut">
              <a:rPr lang="ru-RU" smtClean="0"/>
              <a:t>13.01.2024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393FD801-FC15-80D0-BBF0-4539A6B04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07DD681-3C16-2886-F124-AB9938DF7C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C726-8015-4A35-BD80-9C4206870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751089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6124BAC2-5EE7-9D61-DE46-182342632A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D6960-8377-4E7D-912E-67709029B82D}" type="datetimeFigureOut">
              <a:rPr lang="ru-RU" smtClean="0"/>
              <a:t>13.01.2024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21809D8-DB22-2C19-1ADC-CF005B9033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D2311B98-FA91-5B7E-5E3A-39EED2D300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C726-8015-4A35-BD80-9C4206870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45046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851BA65-42D2-3C47-250F-998B5CF03E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FF35B194-BF56-C671-DF5B-61DBDA0912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800854F-2C2C-29FA-FE95-F71FEDC6FC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24A7AE6-355F-0426-FABA-984B98BFC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D6960-8377-4E7D-912E-67709029B82D}" type="datetimeFigureOut">
              <a:rPr lang="ru-RU" smtClean="0"/>
              <a:t>13.01.2024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266052C-F41B-4E6B-06D4-875567FEC3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822707F9-F3C4-AA5E-F512-EC83A2F43F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C726-8015-4A35-BD80-9C4206870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820349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FCF0C2-57B4-28D8-FA2D-D95A2CD369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61C90732-712B-9781-45B9-23CDC6D057C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E8733E4-FE8C-838B-54F0-F59555DFED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1DD0CA9-DFB1-27F3-4522-4C6C81A0A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D6960-8377-4E7D-912E-67709029B82D}" type="datetimeFigureOut">
              <a:rPr lang="ru-RU" smtClean="0"/>
              <a:t>13.01.2024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CD0778C-85F1-45AA-45A1-7F1809A326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72DE27A-AE42-74CA-CA4F-C85D5DA76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132C726-8015-4A35-BD80-9C4206870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05914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  <a:lumOff val="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441ED8-449D-68F2-3FBF-2BE7FB3A44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9FA8B376-895D-BBC4-0A8A-5B6729FA1D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9E24E8E5-F7E1-5B21-11AE-5E8722BEAF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62D6960-8377-4E7D-912E-67709029B82D}" type="datetimeFigureOut">
              <a:rPr lang="ru-RU" smtClean="0"/>
              <a:t>13.01.2024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2A5D9D5-F05F-1C59-402E-0300F4189E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95EF608-6BFD-2A05-956C-3D7087C990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32C726-8015-4A35-BD80-9C4206870E66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076121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6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3E87316-FC68-0729-B918-30C50AA51E2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 rot="2414810">
            <a:off x="-5974418" y="-4382603"/>
            <a:ext cx="23648578" cy="1471539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7FB6F5D-BE5A-6AAA-5261-A330E5EFB4E0}"/>
              </a:ext>
            </a:extLst>
          </p:cNvPr>
          <p:cNvSpPr txBox="1"/>
          <p:nvPr/>
        </p:nvSpPr>
        <p:spPr>
          <a:xfrm>
            <a:off x="693867" y="1213009"/>
            <a:ext cx="5402133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>
                <a:solidFill>
                  <a:schemeClr val="bg1"/>
                </a:solidFill>
                <a:latin typeface="Arial Black" panose="020B0A04020102020204" pitchFamily="34" charset="0"/>
              </a:rPr>
              <a:t>GMD</a:t>
            </a:r>
            <a:endParaRPr lang="ru-RU" sz="138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D125608A-11A4-AE4D-0093-7EF21F75D7AC}"/>
              </a:ext>
            </a:extLst>
          </p:cNvPr>
          <p:cNvCxnSpPr>
            <a:cxnSpLocks/>
          </p:cNvCxnSpPr>
          <p:nvPr/>
        </p:nvCxnSpPr>
        <p:spPr>
          <a:xfrm flipH="1">
            <a:off x="4467828" y="937549"/>
            <a:ext cx="2357050" cy="4361470"/>
          </a:xfrm>
          <a:prstGeom prst="line">
            <a:avLst/>
          </a:prstGeom>
          <a:ln w="152400">
            <a:solidFill>
              <a:schemeClr val="bg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B4CDA181-9122-D0AC-AA0C-444883973E94}"/>
              </a:ext>
            </a:extLst>
          </p:cNvPr>
          <p:cNvSpPr txBox="1"/>
          <p:nvPr/>
        </p:nvSpPr>
        <p:spPr>
          <a:xfrm>
            <a:off x="6186090" y="2702004"/>
            <a:ext cx="6263496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solidFill>
                  <a:schemeClr val="bg1"/>
                </a:solidFill>
                <a:latin typeface="Arial Black" panose="020B0A04020102020204" pitchFamily="34" charset="0"/>
              </a:rPr>
              <a:t>By o2o and SAVITSKY</a:t>
            </a:r>
            <a:endParaRPr lang="ru-RU" sz="8000" dirty="0">
              <a:solidFill>
                <a:schemeClr val="bg1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31859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661 4.07407E-6 L -0.00131 4.07407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396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3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5169 -0.04074 L -2.08333E-6 -1.48148E-6 " pathEditMode="relative" rAng="0" ptsTypes="AA">
                                      <p:cBhvr>
                                        <p:cTn id="8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565" y="199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A931EA8B-6DF1-DA31-13BD-60B60FF3FE5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8914" y="1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2888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A151BBE-9E4C-1006-AEAB-B799D5EC710B}"/>
              </a:ext>
            </a:extLst>
          </p:cNvPr>
          <p:cNvSpPr txBox="1"/>
          <p:nvPr/>
        </p:nvSpPr>
        <p:spPr>
          <a:xfrm>
            <a:off x="345233" y="1063691"/>
            <a:ext cx="3328155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8800" dirty="0">
                <a:solidFill>
                  <a:schemeClr val="bg1"/>
                </a:solidFill>
                <a:latin typeface="Arial Black" panose="020B0A04020102020204" pitchFamily="34" charset="0"/>
              </a:rPr>
              <a:t>Идея</a:t>
            </a:r>
          </a:p>
        </p:txBody>
      </p: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7B57C926-4283-A368-CE93-7564F76CDF34}"/>
              </a:ext>
            </a:extLst>
          </p:cNvPr>
          <p:cNvCxnSpPr>
            <a:cxnSpLocks/>
          </p:cNvCxnSpPr>
          <p:nvPr/>
        </p:nvCxnSpPr>
        <p:spPr>
          <a:xfrm>
            <a:off x="345233" y="2752531"/>
            <a:ext cx="3208195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28E70493-FD89-3B8F-D24D-9F0ADA818877}"/>
              </a:ext>
            </a:extLst>
          </p:cNvPr>
          <p:cNvCxnSpPr>
            <a:cxnSpLocks/>
          </p:cNvCxnSpPr>
          <p:nvPr/>
        </p:nvCxnSpPr>
        <p:spPr>
          <a:xfrm>
            <a:off x="428185" y="2752216"/>
            <a:ext cx="250021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EFDB117-D6EA-045F-9E26-B7F515799D9E}"/>
              </a:ext>
            </a:extLst>
          </p:cNvPr>
          <p:cNvSpPr txBox="1"/>
          <p:nvPr/>
        </p:nvSpPr>
        <p:spPr>
          <a:xfrm>
            <a:off x="345232" y="3265714"/>
            <a:ext cx="628924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>
                    <a:lumMod val="75000"/>
                  </a:schemeClr>
                </a:solidFill>
                <a:effectLst/>
                <a:latin typeface="Arial Black" panose="020B0A04020102020204" pitchFamily="34" charset="0"/>
                <a:ea typeface="Calibri" panose="020F0502020204030204" pitchFamily="34" charset="0"/>
              </a:rPr>
              <a:t>Игра – аркадная, </a:t>
            </a:r>
            <a:r>
              <a:rPr lang="ru-RU" sz="2800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  <a:ea typeface="Calibri" panose="020F0502020204030204" pitchFamily="34" charset="0"/>
              </a:rPr>
              <a:t>геймплей строится на точном времени и реакции игрока. Игрок управляет персонажем, преодолевая различные </a:t>
            </a:r>
            <a:r>
              <a:rPr lang="ru-RU" sz="2800" dirty="0" err="1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  <a:ea typeface="Calibri" panose="020F0502020204030204" pitchFamily="34" charset="0"/>
              </a:rPr>
              <a:t>препятсвия</a:t>
            </a:r>
            <a:endParaRPr lang="ru-RU" sz="2800" dirty="0">
              <a:solidFill>
                <a:schemeClr val="bg1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pic>
        <p:nvPicPr>
          <p:cNvPr id="25" name="Рисунок 24">
            <a:extLst>
              <a:ext uri="{FF2B5EF4-FFF2-40B4-BE49-F238E27FC236}">
                <a16:creationId xmlns:a16="http://schemas.microsoft.com/office/drawing/2014/main" id="{6EDF0267-E5ED-C2D4-31E3-55821C2214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2400" y="345222"/>
            <a:ext cx="5506927" cy="653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951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065 -0.00046 L 0.1474 -0.00046 " pathEditMode="relative" rAng="0" ptsTypes="AA">
                                      <p:cBhvr>
                                        <p:cTn id="6" dur="2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1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1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D60F77F-533D-5A22-0571-4030E075358B}"/>
              </a:ext>
            </a:extLst>
          </p:cNvPr>
          <p:cNvSpPr txBox="1"/>
          <p:nvPr/>
        </p:nvSpPr>
        <p:spPr>
          <a:xfrm>
            <a:off x="5984953" y="775651"/>
            <a:ext cx="5928226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6600" dirty="0">
                <a:solidFill>
                  <a:schemeClr val="bg1"/>
                </a:solidFill>
                <a:latin typeface="Arial Black" panose="020B0A04020102020204" pitchFamily="34" charset="0"/>
              </a:rPr>
              <a:t>Как Играть?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D6A1581D-7671-E2D8-5AF5-E5E015FB6F93}"/>
              </a:ext>
            </a:extLst>
          </p:cNvPr>
          <p:cNvCxnSpPr>
            <a:cxnSpLocks/>
          </p:cNvCxnSpPr>
          <p:nvPr/>
        </p:nvCxnSpPr>
        <p:spPr>
          <a:xfrm>
            <a:off x="8617337" y="2347027"/>
            <a:ext cx="3208195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1E341C7-1E99-26DE-3CD6-F6E9577B34A1}"/>
              </a:ext>
            </a:extLst>
          </p:cNvPr>
          <p:cNvSpPr txBox="1"/>
          <p:nvPr/>
        </p:nvSpPr>
        <p:spPr>
          <a:xfrm>
            <a:off x="6655442" y="2747170"/>
            <a:ext cx="553655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200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Управление осуществляется через пробел. В редакторе используются ЛКМ и ПКМ для установки и удаления блоков соответственно</a:t>
            </a:r>
          </a:p>
        </p:txBody>
      </p:sp>
      <p:cxnSp>
        <p:nvCxnSpPr>
          <p:cNvPr id="16" name="Прямая соединительная линия 15">
            <a:extLst>
              <a:ext uri="{FF2B5EF4-FFF2-40B4-BE49-F238E27FC236}">
                <a16:creationId xmlns:a16="http://schemas.microsoft.com/office/drawing/2014/main" id="{19883BD8-9F09-D49F-22CC-0DA1ED198D86}"/>
              </a:ext>
            </a:extLst>
          </p:cNvPr>
          <p:cNvCxnSpPr>
            <a:cxnSpLocks/>
          </p:cNvCxnSpPr>
          <p:nvPr/>
        </p:nvCxnSpPr>
        <p:spPr>
          <a:xfrm>
            <a:off x="8428300" y="2345369"/>
            <a:ext cx="1820801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2024-01-13 20-34-56">
            <a:hlinkClick r:id="" action="ppaction://media"/>
            <a:extLst>
              <a:ext uri="{FF2B5EF4-FFF2-40B4-BE49-F238E27FC236}">
                <a16:creationId xmlns:a16="http://schemas.microsoft.com/office/drawing/2014/main" id="{FCC22602-D135-BA69-3F10-1A92E80E3EA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11074" y="2283789"/>
            <a:ext cx="6444368" cy="3624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9479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529 1.85185E-6 L -0.09688 1.85185E-6 " pathEditMode="relative" rAng="0" ptsTypes="AA">
                                      <p:cBhvr>
                                        <p:cTn id="16" dur="275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86" y="0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4203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9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0" dur="4203" fill="hold"/>
                                        <p:tgtEl>
                                          <p:spTgt spid="3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1" repeatCount="indefinite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</p:endCondLst>
                </p:cTn>
                <p:tgtEl>
                  <p:spTgt spid="33"/>
                </p:tgtEl>
              </p:cMediaNode>
            </p:video>
          </p:childTnLst>
        </p:cTn>
      </p:par>
    </p:tnLst>
    <p:bldLst>
      <p:bldP spid="4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B4CDF01-4A79-DCA3-6F9F-F3315E172E1C}"/>
              </a:ext>
            </a:extLst>
          </p:cNvPr>
          <p:cNvSpPr txBox="1"/>
          <p:nvPr/>
        </p:nvSpPr>
        <p:spPr>
          <a:xfrm>
            <a:off x="345233" y="1063691"/>
            <a:ext cx="541045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7200" dirty="0">
                <a:solidFill>
                  <a:schemeClr val="bg1"/>
                </a:solidFill>
                <a:latin typeface="Arial Black" panose="020B0A04020102020204" pitchFamily="34" charset="0"/>
              </a:rPr>
              <a:t>Структура</a:t>
            </a: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D6BEAF17-EDD6-4268-27A2-7742EB44F020}"/>
              </a:ext>
            </a:extLst>
          </p:cNvPr>
          <p:cNvCxnSpPr>
            <a:cxnSpLocks/>
          </p:cNvCxnSpPr>
          <p:nvPr/>
        </p:nvCxnSpPr>
        <p:spPr>
          <a:xfrm>
            <a:off x="345233" y="2752531"/>
            <a:ext cx="3208195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A87E727B-A02C-A956-B0F5-2DEAEE28714D}"/>
              </a:ext>
            </a:extLst>
          </p:cNvPr>
          <p:cNvCxnSpPr>
            <a:cxnSpLocks/>
          </p:cNvCxnSpPr>
          <p:nvPr/>
        </p:nvCxnSpPr>
        <p:spPr>
          <a:xfrm>
            <a:off x="428185" y="2752216"/>
            <a:ext cx="250021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2835CD49-472C-B147-12D0-5C3C0DEDF76D}"/>
              </a:ext>
            </a:extLst>
          </p:cNvPr>
          <p:cNvSpPr txBox="1"/>
          <p:nvPr/>
        </p:nvSpPr>
        <p:spPr>
          <a:xfrm>
            <a:off x="345231" y="3265714"/>
            <a:ext cx="6611153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Основные классы – 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GMD, </a:t>
            </a:r>
            <a:r>
              <a:rPr lang="ru-RU" sz="2800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отвечающий за игру в целом, 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Editor, </a:t>
            </a:r>
            <a:r>
              <a:rPr lang="ru-RU" sz="2800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отвечающий за реализацию редактора уровней, 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Player</a:t>
            </a:r>
            <a:r>
              <a:rPr lang="ru-RU" sz="2800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 – класс игрока … Классы наследующие от </a:t>
            </a:r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pygame.sprite.Sprite</a:t>
            </a:r>
            <a:endParaRPr lang="ru-RU" sz="2800" dirty="0">
              <a:solidFill>
                <a:schemeClr val="bg1">
                  <a:lumMod val="75000"/>
                </a:schemeClr>
              </a:solidFill>
              <a:latin typeface="Arial Black" panose="020B0A04020102020204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AFFAF2C-8504-A4B4-0261-4E3B3E6C0F15}"/>
              </a:ext>
            </a:extLst>
          </p:cNvPr>
          <p:cNvSpPr txBox="1"/>
          <p:nvPr/>
        </p:nvSpPr>
        <p:spPr>
          <a:xfrm>
            <a:off x="7216044" y="3402874"/>
            <a:ext cx="6215604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200" b="0" u="sng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pygame</a:t>
            </a:r>
            <a:r>
              <a:rPr lang="en-US" sz="3200" b="0" u="sng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3200" b="0" u="sng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sprite</a:t>
            </a:r>
            <a:r>
              <a:rPr lang="en-US" sz="3200" b="0" u="sng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.</a:t>
            </a:r>
            <a:r>
              <a:rPr lang="en-US" sz="3200" b="0" u="sng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Sprit</a:t>
            </a:r>
            <a:r>
              <a:rPr lang="en-US" sz="3200" u="sng" dirty="0">
                <a:solidFill>
                  <a:srgbClr val="4EC9B0"/>
                </a:solidFill>
                <a:latin typeface="Consolas" panose="020B0609020204030204" pitchFamily="49" charset="0"/>
              </a:rPr>
              <a:t>e</a:t>
            </a:r>
            <a:endParaRPr lang="en-US" sz="3200" b="0" u="sng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20" name="Прямая со стрелкой 19">
            <a:extLst>
              <a:ext uri="{FF2B5EF4-FFF2-40B4-BE49-F238E27FC236}">
                <a16:creationId xmlns:a16="http://schemas.microsoft.com/office/drawing/2014/main" id="{AFBB27D4-9F01-D618-6F1F-6DC0C28C1267}"/>
              </a:ext>
            </a:extLst>
          </p:cNvPr>
          <p:cNvCxnSpPr/>
          <p:nvPr/>
        </p:nvCxnSpPr>
        <p:spPr>
          <a:xfrm flipH="1" flipV="1">
            <a:off x="7777416" y="2160993"/>
            <a:ext cx="740779" cy="1192193"/>
          </a:xfrm>
          <a:prstGeom prst="straightConnector1">
            <a:avLst/>
          </a:prstGeom>
          <a:ln w="762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>
            <a:extLst>
              <a:ext uri="{FF2B5EF4-FFF2-40B4-BE49-F238E27FC236}">
                <a16:creationId xmlns:a16="http://schemas.microsoft.com/office/drawing/2014/main" id="{7FC9162D-87E5-5607-5DBF-D45FA8EE0686}"/>
              </a:ext>
            </a:extLst>
          </p:cNvPr>
          <p:cNvSpPr txBox="1"/>
          <p:nvPr/>
        </p:nvSpPr>
        <p:spPr>
          <a:xfrm>
            <a:off x="6192474" y="1336981"/>
            <a:ext cx="68927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Button</a:t>
            </a:r>
            <a:endParaRPr lang="en-US" sz="3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23" name="Прямая со стрелкой 22">
            <a:extLst>
              <a:ext uri="{FF2B5EF4-FFF2-40B4-BE49-F238E27FC236}">
                <a16:creationId xmlns:a16="http://schemas.microsoft.com/office/drawing/2014/main" id="{93CD3439-B292-5F1F-3B9E-64D554AED40B}"/>
              </a:ext>
            </a:extLst>
          </p:cNvPr>
          <p:cNvCxnSpPr>
            <a:cxnSpLocks/>
          </p:cNvCxnSpPr>
          <p:nvPr/>
        </p:nvCxnSpPr>
        <p:spPr>
          <a:xfrm flipV="1">
            <a:off x="9307201" y="1595597"/>
            <a:ext cx="0" cy="1729898"/>
          </a:xfrm>
          <a:prstGeom prst="straightConnector1">
            <a:avLst/>
          </a:prstGeom>
          <a:ln w="762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ED8A3D7-BB3C-F517-C323-B5C949DB8344}"/>
              </a:ext>
            </a:extLst>
          </p:cNvPr>
          <p:cNvSpPr txBox="1"/>
          <p:nvPr/>
        </p:nvSpPr>
        <p:spPr>
          <a:xfrm>
            <a:off x="8526875" y="776126"/>
            <a:ext cx="170437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Stone</a:t>
            </a:r>
            <a:endParaRPr lang="en-US" sz="3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28" name="Прямая со стрелкой 27">
            <a:extLst>
              <a:ext uri="{FF2B5EF4-FFF2-40B4-BE49-F238E27FC236}">
                <a16:creationId xmlns:a16="http://schemas.microsoft.com/office/drawing/2014/main" id="{53EDB8C6-3598-CB79-AA14-60260AEF5584}"/>
              </a:ext>
            </a:extLst>
          </p:cNvPr>
          <p:cNvCxnSpPr>
            <a:cxnSpLocks/>
          </p:cNvCxnSpPr>
          <p:nvPr/>
        </p:nvCxnSpPr>
        <p:spPr>
          <a:xfrm flipV="1">
            <a:off x="10234319" y="2133302"/>
            <a:ext cx="740779" cy="1192193"/>
          </a:xfrm>
          <a:prstGeom prst="straightConnector1">
            <a:avLst/>
          </a:prstGeom>
          <a:ln w="762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40B1D2A-68B9-2947-D614-52DF66F607E2}"/>
              </a:ext>
            </a:extLst>
          </p:cNvPr>
          <p:cNvSpPr txBox="1"/>
          <p:nvPr/>
        </p:nvSpPr>
        <p:spPr>
          <a:xfrm>
            <a:off x="10413898" y="1198566"/>
            <a:ext cx="310569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Spike</a:t>
            </a:r>
            <a:endParaRPr lang="en-US" sz="3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DA38C6C9-9EF0-D902-BDF8-C5FDC70EBBB8}"/>
              </a:ext>
            </a:extLst>
          </p:cNvPr>
          <p:cNvSpPr txBox="1"/>
          <p:nvPr/>
        </p:nvSpPr>
        <p:spPr>
          <a:xfrm>
            <a:off x="6776293" y="5288916"/>
            <a:ext cx="272574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Final_line</a:t>
            </a:r>
            <a:endParaRPr lang="en-US" sz="3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34" name="Прямая со стрелкой 33">
            <a:extLst>
              <a:ext uri="{FF2B5EF4-FFF2-40B4-BE49-F238E27FC236}">
                <a16:creationId xmlns:a16="http://schemas.microsoft.com/office/drawing/2014/main" id="{53111EF9-3F81-B4C7-28DD-B10C51A82F70}"/>
              </a:ext>
            </a:extLst>
          </p:cNvPr>
          <p:cNvCxnSpPr>
            <a:cxnSpLocks/>
          </p:cNvCxnSpPr>
          <p:nvPr/>
        </p:nvCxnSpPr>
        <p:spPr>
          <a:xfrm flipH="1">
            <a:off x="8356149" y="4192087"/>
            <a:ext cx="650110" cy="1094072"/>
          </a:xfrm>
          <a:prstGeom prst="straightConnector1">
            <a:avLst/>
          </a:prstGeom>
          <a:ln w="762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0417B281-ACED-8EF4-3376-3E2CCC4DBFBA}"/>
              </a:ext>
            </a:extLst>
          </p:cNvPr>
          <p:cNvSpPr txBox="1"/>
          <p:nvPr/>
        </p:nvSpPr>
        <p:spPr>
          <a:xfrm>
            <a:off x="9652514" y="5263009"/>
            <a:ext cx="693902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3600" b="0" dirty="0">
                <a:solidFill>
                  <a:srgbClr val="4EC9B0"/>
                </a:solidFill>
                <a:effectLst/>
                <a:latin typeface="Consolas" panose="020B0609020204030204" pitchFamily="49" charset="0"/>
              </a:rPr>
              <a:t>Player</a:t>
            </a:r>
            <a:endParaRPr lang="en-US" sz="3600" b="0" dirty="0">
              <a:solidFill>
                <a:srgbClr val="D4D4D4"/>
              </a:solidFill>
              <a:effectLst/>
              <a:latin typeface="Consolas" panose="020B0609020204030204" pitchFamily="49" charset="0"/>
            </a:endParaRPr>
          </a:p>
        </p:txBody>
      </p:sp>
      <p:cxnSp>
        <p:nvCxnSpPr>
          <p:cNvPr id="39" name="Прямая со стрелкой 38">
            <a:extLst>
              <a:ext uri="{FF2B5EF4-FFF2-40B4-BE49-F238E27FC236}">
                <a16:creationId xmlns:a16="http://schemas.microsoft.com/office/drawing/2014/main" id="{CA7B39DC-4D92-8C60-C229-4071BFFBBEFF}"/>
              </a:ext>
            </a:extLst>
          </p:cNvPr>
          <p:cNvCxnSpPr>
            <a:cxnSpLocks/>
          </p:cNvCxnSpPr>
          <p:nvPr/>
        </p:nvCxnSpPr>
        <p:spPr>
          <a:xfrm>
            <a:off x="9798510" y="4200667"/>
            <a:ext cx="650110" cy="1094072"/>
          </a:xfrm>
          <a:prstGeom prst="straightConnector1">
            <a:avLst/>
          </a:prstGeom>
          <a:ln w="76200">
            <a:solidFill>
              <a:schemeClr val="bg2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99305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065 -0.00046 L 0.1474 -0.00046 " pathEditMode="relative" rAng="0" ptsTypes="AA">
                                      <p:cBhvr>
                                        <p:cTn id="6" dur="275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1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83AE3A8-E87F-536E-ACF7-CF1948E6B39C}"/>
              </a:ext>
            </a:extLst>
          </p:cNvPr>
          <p:cNvSpPr txBox="1"/>
          <p:nvPr/>
        </p:nvSpPr>
        <p:spPr>
          <a:xfrm>
            <a:off x="5372606" y="775651"/>
            <a:ext cx="6540573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6600" dirty="0">
                <a:solidFill>
                  <a:schemeClr val="bg1"/>
                </a:solidFill>
                <a:latin typeface="Arial Black" panose="020B0A04020102020204" pitchFamily="34" charset="0"/>
              </a:rPr>
              <a:t>Пример игры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E6327DFE-AF4F-70C8-60D3-1351FC2B36D3}"/>
              </a:ext>
            </a:extLst>
          </p:cNvPr>
          <p:cNvCxnSpPr>
            <a:cxnSpLocks/>
          </p:cNvCxnSpPr>
          <p:nvPr/>
        </p:nvCxnSpPr>
        <p:spPr>
          <a:xfrm>
            <a:off x="8617337" y="2347027"/>
            <a:ext cx="3208195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1E89F033-3DDB-864E-4AAD-ABCF0E0C045C}"/>
              </a:ext>
            </a:extLst>
          </p:cNvPr>
          <p:cNvSpPr txBox="1"/>
          <p:nvPr/>
        </p:nvSpPr>
        <p:spPr>
          <a:xfrm>
            <a:off x="5651426" y="2747170"/>
            <a:ext cx="654057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200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содержится 3 уровня, каждый из которых имеет уникальный дизайн и саундтрек. Уровни различаются по сложности, от легких до крайне сложных. </a:t>
            </a:r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A55DACF2-315D-3E6C-11E9-3D6499CB9E70}"/>
              </a:ext>
            </a:extLst>
          </p:cNvPr>
          <p:cNvCxnSpPr>
            <a:cxnSpLocks/>
          </p:cNvCxnSpPr>
          <p:nvPr/>
        </p:nvCxnSpPr>
        <p:spPr>
          <a:xfrm>
            <a:off x="8428300" y="2345369"/>
            <a:ext cx="1820801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8" name="Ссылка на слайд 17">
                <a:extLst>
                  <a:ext uri="{FF2B5EF4-FFF2-40B4-BE49-F238E27FC236}">
                    <a16:creationId xmlns:a16="http://schemas.microsoft.com/office/drawing/2014/main" id="{7E6402A3-6994-2F3D-0BA6-3411377F264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34406940"/>
                  </p:ext>
                </p:extLst>
              </p:nvPr>
            </p:nvGraphicFramePr>
            <p:xfrm>
              <a:off x="362318" y="2483136"/>
              <a:ext cx="5474602" cy="3079464"/>
            </p:xfrm>
            <a:graphic>
              <a:graphicData uri="http://schemas.microsoft.com/office/powerpoint/2016/slidezoom">
                <pslz:sldZm>
                  <pslz:sldZmObj sldId="261" cId="1559343987">
                    <pslz:zmPr id="{76F67F16-57B8-45E3-AD87-42F5D1E1DE6E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474602" cy="3079464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8" name="Ссылка на слайд 17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7E6402A3-6994-2F3D-0BA6-3411377F264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2318" y="2483136"/>
                <a:ext cx="5474602" cy="3079464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743246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529 1.85185E-6 L -0.09688 1.85185E-6 " pathEditMode="relative" rAng="0" ptsTypes="AA">
                                      <p:cBhvr>
                                        <p:cTn id="16" dur="2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8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2024-01-13 20-55-38">
            <a:hlinkClick r:id="" action="ppaction://media"/>
            <a:extLst>
              <a:ext uri="{FF2B5EF4-FFF2-40B4-BE49-F238E27FC236}">
                <a16:creationId xmlns:a16="http://schemas.microsoft.com/office/drawing/2014/main" id="{BA4E8B54-DD82-3784-5154-92FAC288960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048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343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5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8A27F33D-2B23-AD1E-0F9C-1255F829A0C0}"/>
              </a:ext>
            </a:extLst>
          </p:cNvPr>
          <p:cNvSpPr txBox="1"/>
          <p:nvPr/>
        </p:nvSpPr>
        <p:spPr>
          <a:xfrm>
            <a:off x="345233" y="1063691"/>
            <a:ext cx="708719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sz="7200" dirty="0">
                <a:solidFill>
                  <a:schemeClr val="bg1"/>
                </a:solidFill>
                <a:latin typeface="Arial Black" panose="020B0A04020102020204" pitchFamily="34" charset="0"/>
              </a:rPr>
              <a:t>Особенности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9DFD8AD9-C1BB-66B2-013A-43F46A95D0C5}"/>
              </a:ext>
            </a:extLst>
          </p:cNvPr>
          <p:cNvCxnSpPr>
            <a:cxnSpLocks/>
          </p:cNvCxnSpPr>
          <p:nvPr/>
        </p:nvCxnSpPr>
        <p:spPr>
          <a:xfrm>
            <a:off x="345233" y="2752531"/>
            <a:ext cx="3208195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Прямая соединительная линия 5">
            <a:extLst>
              <a:ext uri="{FF2B5EF4-FFF2-40B4-BE49-F238E27FC236}">
                <a16:creationId xmlns:a16="http://schemas.microsoft.com/office/drawing/2014/main" id="{D3294D40-0193-A04C-76D6-E29E9B892AB6}"/>
              </a:ext>
            </a:extLst>
          </p:cNvPr>
          <p:cNvCxnSpPr>
            <a:cxnSpLocks/>
          </p:cNvCxnSpPr>
          <p:nvPr/>
        </p:nvCxnSpPr>
        <p:spPr>
          <a:xfrm>
            <a:off x="428185" y="2752216"/>
            <a:ext cx="2500210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CA5F3C75-0624-FA81-AA2D-A4187AED222E}"/>
              </a:ext>
            </a:extLst>
          </p:cNvPr>
          <p:cNvSpPr txBox="1"/>
          <p:nvPr/>
        </p:nvSpPr>
        <p:spPr>
          <a:xfrm>
            <a:off x="345231" y="3265714"/>
            <a:ext cx="6009849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u-RU" sz="2800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Из особенностей игры – это хорошая оптимизация, </a:t>
            </a:r>
            <a:r>
              <a:rPr lang="ru-RU" sz="280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наличие аннотаций </a:t>
            </a:r>
            <a:r>
              <a:rPr lang="ru-RU" sz="2800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в коде и возможность растягивать экран, так как угодно, при этом сохраняя правильные пропорции и размеры</a:t>
            </a:r>
          </a:p>
        </p:txBody>
      </p:sp>
      <mc:AlternateContent xmlns:mc="http://schemas.openxmlformats.org/markup-compatibility/2006" xmlns:pslz="http://schemas.microsoft.com/office/powerpoint/2016/slidezoom">
        <mc:Choice Requires="pslz">
          <p:graphicFrame>
            <p:nvGraphicFramePr>
              <p:cNvPr id="10" name="Ссылка на слайд 9">
                <a:extLst>
                  <a:ext uri="{FF2B5EF4-FFF2-40B4-BE49-F238E27FC236}">
                    <a16:creationId xmlns:a16="http://schemas.microsoft.com/office/drawing/2014/main" id="{6F52FFDC-9E02-B0F0-0DAF-7DF4E6E5F9D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65662394"/>
                  </p:ext>
                </p:extLst>
              </p:nvPr>
            </p:nvGraphicFramePr>
            <p:xfrm>
              <a:off x="6525519" y="2752216"/>
              <a:ext cx="5321248" cy="2993202"/>
            </p:xfrm>
            <a:graphic>
              <a:graphicData uri="http://schemas.microsoft.com/office/powerpoint/2016/slidezoom">
                <pslz:sldZm>
                  <pslz:sldZmObj sldId="263" cId="2166193737">
                    <pslz:zmPr id="{52B4036F-B4AE-453B-B136-DA900FC33EA4}" returnToParent="0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5321248" cy="2993202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lz:zmPr>
                  </pslz:sldZmObj>
                </pslz:sldZm>
              </a:graphicData>
            </a:graphic>
          </p:graphicFrame>
        </mc:Choice>
        <mc:Fallback xmlns="">
          <p:pic>
            <p:nvPicPr>
              <p:cNvPr id="10" name="Ссылка на слайд 9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6F52FFDC-9E02-B0F0-0DAF-7DF4E6E5F9D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6525519" y="2752216"/>
                <a:ext cx="5321248" cy="2993202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518843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3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5065 -0.00046 L 0.1474 -0.00046 " pathEditMode="relative" rAng="0" ptsTypes="AA">
                                      <p:cBhvr>
                                        <p:cTn id="6" dur="2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831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024-01-13 21-11-47">
            <a:hlinkClick r:id="" action="ppaction://media"/>
            <a:extLst>
              <a:ext uri="{FF2B5EF4-FFF2-40B4-BE49-F238E27FC236}">
                <a16:creationId xmlns:a16="http://schemas.microsoft.com/office/drawing/2014/main" id="{60B05D49-032A-7330-E900-D702830D63D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193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0387AC36-DE80-DC39-D2B2-BAAAB0BD7246}"/>
              </a:ext>
            </a:extLst>
          </p:cNvPr>
          <p:cNvSpPr txBox="1"/>
          <p:nvPr/>
        </p:nvSpPr>
        <p:spPr>
          <a:xfrm>
            <a:off x="4428438" y="775651"/>
            <a:ext cx="748474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ru-RU" sz="6000" dirty="0">
                <a:solidFill>
                  <a:schemeClr val="bg1"/>
                </a:solidFill>
                <a:latin typeface="Arial Black" panose="020B0A04020102020204" pitchFamily="34" charset="0"/>
              </a:rPr>
              <a:t>Улучшение игры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768955CE-40EE-079F-A3FF-E46FB2803B0E}"/>
              </a:ext>
            </a:extLst>
          </p:cNvPr>
          <p:cNvCxnSpPr>
            <a:cxnSpLocks/>
          </p:cNvCxnSpPr>
          <p:nvPr/>
        </p:nvCxnSpPr>
        <p:spPr>
          <a:xfrm>
            <a:off x="8617337" y="2347027"/>
            <a:ext cx="3208195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A4F1534F-00DB-DC5F-3F1F-DCAFC9BD4A68}"/>
              </a:ext>
            </a:extLst>
          </p:cNvPr>
          <p:cNvSpPr txBox="1"/>
          <p:nvPr/>
        </p:nvSpPr>
        <p:spPr>
          <a:xfrm>
            <a:off x="5651426" y="2747170"/>
            <a:ext cx="654057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3200" dirty="0">
                <a:solidFill>
                  <a:schemeClr val="bg1">
                    <a:lumMod val="75000"/>
                  </a:schemeClr>
                </a:solidFill>
                <a:latin typeface="Arial Black" panose="020B0A04020102020204" pitchFamily="34" charset="0"/>
              </a:rPr>
              <a:t>Игру можно доработать, например добавив новые объекты, порталы смены режима игры, триггеры увеличения скорости и т.д.</a:t>
            </a:r>
          </a:p>
        </p:txBody>
      </p:sp>
      <p:cxnSp>
        <p:nvCxnSpPr>
          <p:cNvPr id="7" name="Прямая соединительная линия 6">
            <a:extLst>
              <a:ext uri="{FF2B5EF4-FFF2-40B4-BE49-F238E27FC236}">
                <a16:creationId xmlns:a16="http://schemas.microsoft.com/office/drawing/2014/main" id="{5A569414-AB31-C5E7-43D3-03F5C6B8BB57}"/>
              </a:ext>
            </a:extLst>
          </p:cNvPr>
          <p:cNvCxnSpPr>
            <a:cxnSpLocks/>
          </p:cNvCxnSpPr>
          <p:nvPr/>
        </p:nvCxnSpPr>
        <p:spPr>
          <a:xfrm>
            <a:off x="8428300" y="2345369"/>
            <a:ext cx="1820801" cy="0"/>
          </a:xfrm>
          <a:prstGeom prst="line">
            <a:avLst/>
          </a:prstGeom>
          <a:ln w="762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B81E04F-5155-D4E8-2B17-16228EF10F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574" y="775651"/>
            <a:ext cx="2909703" cy="5819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517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35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529 1.85185E-6 L -0.09688 1.85185E-6 " pathEditMode="relative" rAng="0" ptsTypes="AA">
                                      <p:cBhvr>
                                        <p:cTn id="16" dur="27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086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/>
    </p:bld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170</Words>
  <Application>Microsoft Office PowerPoint</Application>
  <PresentationFormat>Широкоэкранный</PresentationFormat>
  <Paragraphs>20</Paragraphs>
  <Slides>10</Slides>
  <Notes>0</Notes>
  <HiddenSlides>0</HiddenSlides>
  <MMClips>3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Arial</vt:lpstr>
      <vt:lpstr>Arial Black</vt:lpstr>
      <vt:lpstr>Calibri</vt:lpstr>
      <vt:lpstr>Calibri Light</vt:lpstr>
      <vt:lpstr>Consolas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o 2o</dc:creator>
  <cp:lastModifiedBy>o 2o</cp:lastModifiedBy>
  <cp:revision>1</cp:revision>
  <dcterms:created xsi:type="dcterms:W3CDTF">2024-01-13T16:54:58Z</dcterms:created>
  <dcterms:modified xsi:type="dcterms:W3CDTF">2024-01-13T18:28:22Z</dcterms:modified>
</cp:coreProperties>
</file>

<file path=docProps/thumbnail.jpeg>
</file>